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sldIdLst>
    <p:sldId id="256" r:id="rId2"/>
    <p:sldId id="258" r:id="rId3"/>
    <p:sldId id="257" r:id="rId4"/>
    <p:sldId id="260" r:id="rId5"/>
    <p:sldId id="273" r:id="rId6"/>
    <p:sldId id="263" r:id="rId7"/>
    <p:sldId id="264" r:id="rId8"/>
    <p:sldId id="267" r:id="rId9"/>
    <p:sldId id="268" r:id="rId10"/>
    <p:sldId id="270" r:id="rId11"/>
    <p:sldId id="269" r:id="rId12"/>
    <p:sldId id="271" r:id="rId13"/>
    <p:sldId id="275" r:id="rId14"/>
    <p:sldId id="272" r:id="rId15"/>
    <p:sldId id="274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5246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A2C9-BB90-44C4-A454-428897CC5DA5}" type="datetimeFigureOut">
              <a:rPr lang="it-IT" smtClean="0"/>
              <a:t>18/02/2021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38D4-E8D3-420B-A256-7146884A0D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05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progetto che vi presentiamo prende il nome di Oltre il giardino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2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nasce dall’idea di combinare insieme il giardinaggio, inteso come proprio spazio verde personale, e l’agricoltura inteso come coltivazione di  grandi terreni.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81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6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2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7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4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6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3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55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ricolashop.it/" TargetMode="External"/><Relationship Id="rId2" Type="http://schemas.openxmlformats.org/officeDocument/2006/relationships/hyperlink" Target="https://www.peragashop.com/giardinaggi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bimex.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ato estivo in controluce">
            <a:extLst>
              <a:ext uri="{FF2B5EF4-FFF2-40B4-BE49-F238E27FC236}">
                <a16:creationId xmlns:a16="http://schemas.microsoft.com/office/drawing/2014/main" id="{E0C0EE40-4B79-4764-8ED4-4BEF95383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948" b="578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1F8988-8886-47C0-B908-13DE89DE5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Oltre il Giardino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E679A-641D-4237-B24D-918A98B4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Peragashop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7B4C179-CC72-4F3D-A6F3-E812C8927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08200"/>
            <a:ext cx="3909848" cy="376078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B36D01-142F-487F-B2F9-EDA2D9A5C8B5}"/>
              </a:ext>
            </a:extLst>
          </p:cNvPr>
          <p:cNvSpPr txBox="1"/>
          <p:nvPr/>
        </p:nvSpPr>
        <p:spPr>
          <a:xfrm>
            <a:off x="4367049" y="2581484"/>
            <a:ext cx="78249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sito dedicato anch’esso alla vendita di prodotti e attrezzatture</a:t>
            </a:r>
          </a:p>
          <a:p>
            <a:r>
              <a:rPr lang="it-IT" dirty="0"/>
              <a:t>da giardino, per l’agricoltura ma non solo. Mostra già nella homepage </a:t>
            </a:r>
          </a:p>
          <a:p>
            <a:r>
              <a:rPr lang="it-IT" dirty="0"/>
              <a:t>il menu contenente tutte le categorie nelle quali si raggruppano i </a:t>
            </a:r>
          </a:p>
          <a:p>
            <a:r>
              <a:rPr lang="it-IT" dirty="0"/>
              <a:t>prodotti in vendita. Nell’intestazione permette all’utente di visualizzare </a:t>
            </a:r>
          </a:p>
          <a:p>
            <a:r>
              <a:rPr lang="it-IT" dirty="0"/>
              <a:t>e verificare i suoi dati e il carrello. Del quale mostra l’importo </a:t>
            </a:r>
          </a:p>
          <a:p>
            <a:r>
              <a:rPr lang="it-IT" dirty="0"/>
              <a:t>complessivo dei prodotti inseriti. </a:t>
            </a:r>
          </a:p>
          <a:p>
            <a:r>
              <a:rPr lang="it-IT" dirty="0"/>
              <a:t>Ma, la parte centrale della homepage potrebbe portare l’utente a </a:t>
            </a:r>
          </a:p>
          <a:p>
            <a:r>
              <a:rPr lang="it-IT" dirty="0"/>
              <a:t>disorientarsi, inoltre non è presente una pagina dedicata a come funzioni il sito, cosa che potrebbe essere una guida per un utente poco esperto.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49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C1FE8-69AE-467C-9DBB-630817DD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Agricolashop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1A0EDD-05BD-4C74-9F1D-BF5AC6EB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2123965"/>
            <a:ext cx="4288220" cy="376078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F453D1-FCA6-4929-880D-B98D4A57FBC6}"/>
              </a:ext>
            </a:extLst>
          </p:cNvPr>
          <p:cNvSpPr txBox="1"/>
          <p:nvPr/>
        </p:nvSpPr>
        <p:spPr>
          <a:xfrm>
            <a:off x="4838705" y="2695903"/>
            <a:ext cx="7353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Questo sito presenta un’interfaccia che ricorda la vita </a:t>
            </a:r>
          </a:p>
          <a:p>
            <a:r>
              <a:rPr lang="it-IT" dirty="0"/>
              <a:t>bucolica, sembrerebbe essere il sito adatto per utenti dediti </a:t>
            </a:r>
          </a:p>
          <a:p>
            <a:r>
              <a:rPr lang="it-IT" dirty="0"/>
              <a:t>a tali passioni e lavori. Si occupa anche della vendita di accessori</a:t>
            </a:r>
          </a:p>
          <a:p>
            <a:r>
              <a:rPr lang="it-IT" dirty="0"/>
              <a:t>per piccoli animali domestici, quali gatti, cani ecc.. </a:t>
            </a:r>
          </a:p>
          <a:p>
            <a:r>
              <a:rPr lang="it-IT" dirty="0"/>
              <a:t>La maggior parte delle funzionalità è accessibile solo dall’ </a:t>
            </a:r>
            <a:r>
              <a:rPr lang="it-IT" dirty="0" err="1"/>
              <a:t>header</a:t>
            </a:r>
            <a:r>
              <a:rPr lang="it-IT" dirty="0"/>
              <a:t>, </a:t>
            </a:r>
          </a:p>
          <a:p>
            <a:r>
              <a:rPr lang="it-IT" dirty="0"/>
              <a:t>il che potrebbe essere negativo per un utente poco attento.</a:t>
            </a:r>
          </a:p>
        </p:txBody>
      </p:sp>
    </p:spTree>
    <p:extLst>
      <p:ext uri="{BB962C8B-B14F-4D97-AF65-F5344CB8AC3E}">
        <p14:creationId xmlns:p14="http://schemas.microsoft.com/office/powerpoint/2010/main" val="153590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C7F38-7AC9-4076-9CFF-E81483F5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Ribimex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A0BEF0B-9ED9-44BD-A6C0-85D638FAA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08200"/>
            <a:ext cx="3837327" cy="376078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BE29D-7361-41A8-B54B-64849CDD5659}"/>
              </a:ext>
            </a:extLst>
          </p:cNvPr>
          <p:cNvSpPr txBox="1"/>
          <p:nvPr/>
        </p:nvSpPr>
        <p:spPr>
          <a:xfrm>
            <a:off x="4934607" y="3111431"/>
            <a:ext cx="70326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Questo sito è dedicato agli oggetti da giardinaggio e la loro</a:t>
            </a:r>
          </a:p>
          <a:p>
            <a:r>
              <a:rPr lang="it-IT" dirty="0"/>
              <a:t>manutenzione, infatti sono presenti e disponibili eventuali </a:t>
            </a:r>
          </a:p>
          <a:p>
            <a:r>
              <a:rPr lang="it-IT" dirty="0"/>
              <a:t>pezzi di ricambio per i prodotti precedentemente acquistati.</a:t>
            </a:r>
          </a:p>
          <a:p>
            <a:r>
              <a:rPr lang="it-IT" dirty="0"/>
              <a:t>E’ inoltre presente un apposita sezione dedicata all’assistenza </a:t>
            </a:r>
          </a:p>
          <a:p>
            <a:r>
              <a:rPr lang="it-IT" dirty="0"/>
              <a:t>tecnica dei prodotti, per i quali però non è possibile l’acquisto </a:t>
            </a:r>
          </a:p>
          <a:p>
            <a:r>
              <a:rPr lang="it-IT" dirty="0"/>
              <a:t>on-line, infatti il sito non è un e-commerce. </a:t>
            </a:r>
          </a:p>
        </p:txBody>
      </p:sp>
    </p:spTree>
    <p:extLst>
      <p:ext uri="{BB962C8B-B14F-4D97-AF65-F5344CB8AC3E}">
        <p14:creationId xmlns:p14="http://schemas.microsoft.com/office/powerpoint/2010/main" val="9051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8373A-2AF5-48F0-952F-1260EE03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 Proposta-Oltre il giardino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03A6B00-E25F-419B-8F63-FB3487CA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737360"/>
            <a:ext cx="11020096" cy="4679206"/>
          </a:xfrm>
        </p:spPr>
      </p:pic>
    </p:spTree>
    <p:extLst>
      <p:ext uri="{BB962C8B-B14F-4D97-AF65-F5344CB8AC3E}">
        <p14:creationId xmlns:p14="http://schemas.microsoft.com/office/powerpoint/2010/main" val="257454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/>
              <a:t>Soluzione proposta</a:t>
            </a:r>
            <a:endParaRPr lang="it-IT" sz="6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DF396-1291-41A0-8761-0143A86F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8000" dirty="0"/>
              <a:t>La nostra soluzione è «</a:t>
            </a:r>
            <a:r>
              <a:rPr lang="it-IT" sz="8000" dirty="0" err="1"/>
              <a:t>oltreilgiardino</a:t>
            </a:r>
            <a:r>
              <a:rPr lang="it-IT" sz="8000" dirty="0"/>
              <a:t>», un sito di e-commerce attraverso il quale è possibile acquistare oggetti per l’agricoltura, il giardinaggio e la cura delle piante.    Il sito sembrerebbe molto semplice da utilizzare e  comprenderne le funzionalità previste. Questo grazie alla homepage della piattaforma che presenta un intestazione contenente il logo ben visibile, il tasto di accesso e le pagine relative  a informazioni, assistenza e una dedicata a come funziona il sito. Nella </a:t>
            </a:r>
            <a:r>
              <a:rPr lang="it-IT" sz="8000" dirty="0" err="1"/>
              <a:t>navbar</a:t>
            </a:r>
            <a:r>
              <a:rPr lang="it-IT" sz="8000" dirty="0"/>
              <a:t> è anche presente la voce catalogo, dal quale un utente può visualizzare i prodotti in vendita ma può acquistarli successivamente solo se ha effettuo                                  la registrazione e l’accesso al sito</a:t>
            </a:r>
          </a:p>
          <a:p>
            <a:pPr marL="0" indent="0">
              <a:buNone/>
            </a:pPr>
            <a:endParaRPr lang="it-IT" sz="8000" dirty="0"/>
          </a:p>
          <a:p>
            <a:pPr marL="0" indent="0">
              <a:buNone/>
            </a:pPr>
            <a:endParaRPr lang="it-IT" sz="80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73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/>
              <a:t>Soluzione proposta</a:t>
            </a:r>
            <a:endParaRPr lang="it-IT" sz="6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DF396-1291-41A0-8761-0143A86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136" y="2036905"/>
            <a:ext cx="10085727" cy="38751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8000" dirty="0"/>
              <a:t>«Oltre il giardino» è accessibili da due tipologie di utenze: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8000" dirty="0"/>
              <a:t>UTENTE:</a:t>
            </a:r>
            <a:r>
              <a:rPr lang="it-IT" sz="8000" dirty="0">
                <a:sym typeface="Wingdings" panose="05000000000000000000" pitchFamily="2" charset="2"/>
              </a:rPr>
              <a:t> l’utente finale che può usufruire di tutte le funzionalità della piattaforma. Dalla visualizzazione del catalogo, all’acquisto di vari prodotti, passando dalla modifica dei propri dati, alla ricerca dei prodotti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8000" dirty="0"/>
              <a:t>AMMINISTRATORE </a:t>
            </a:r>
            <a:r>
              <a:rPr lang="it-IT" sz="8000" dirty="0">
                <a:sym typeface="Wingdings" panose="05000000000000000000" pitchFamily="2" charset="2"/>
              </a:rPr>
              <a:t> utente  che si occupa di visualizzare/gestire e della manutenzione della piattaforma. Inserendo nuovi prodotti nel catalogo, modificandone i prezzi e visualizzando tutte le informazione necessari  sugli ordini complessivi effettuati dagli utenti.</a:t>
            </a:r>
          </a:p>
          <a:p>
            <a:pPr>
              <a:buFont typeface="Wingdings" panose="05000000000000000000" pitchFamily="2" charset="2"/>
              <a:buChar char="v"/>
            </a:pPr>
            <a:endParaRPr lang="it-IT" sz="8000" dirty="0"/>
          </a:p>
          <a:p>
            <a:pPr marL="0" indent="0">
              <a:buNone/>
            </a:pPr>
            <a:endParaRPr lang="it-IT" sz="8000" dirty="0"/>
          </a:p>
          <a:p>
            <a:pPr marL="0" indent="0">
              <a:buNone/>
            </a:pPr>
            <a:endParaRPr lang="it-IT" sz="8000" dirty="0"/>
          </a:p>
          <a:p>
            <a:pPr marL="0" indent="0">
              <a:buNone/>
            </a:pPr>
            <a:endParaRPr lang="it-IT" sz="8000" dirty="0"/>
          </a:p>
          <a:p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358655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F3B46-16A9-4CC9-8654-302D5B4A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Navigazionale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5AF0389-ABD0-4FD8-9356-D70386AC6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2144111"/>
            <a:ext cx="11214539" cy="4004442"/>
          </a:xfrm>
        </p:spPr>
      </p:pic>
    </p:spTree>
    <p:extLst>
      <p:ext uri="{BB962C8B-B14F-4D97-AF65-F5344CB8AC3E}">
        <p14:creationId xmlns:p14="http://schemas.microsoft.com/office/powerpoint/2010/main" val="23765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EAFA6-F89C-4D99-A26E-BA7271B0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Mappa Dei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3D3F5F-F42D-4380-8BD7-713C6A4FD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2108200"/>
            <a:ext cx="10535478" cy="4014304"/>
          </a:xfrm>
        </p:spPr>
      </p:pic>
    </p:spTree>
    <p:extLst>
      <p:ext uri="{BB962C8B-B14F-4D97-AF65-F5344CB8AC3E}">
        <p14:creationId xmlns:p14="http://schemas.microsoft.com/office/powerpoint/2010/main" val="106802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55926E-0009-4DF4-9142-6F5BD58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FE661A3-2B83-4029-B091-EF5C09A9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5" y="1922891"/>
            <a:ext cx="9671436" cy="4173330"/>
          </a:xfrm>
        </p:spPr>
      </p:pic>
    </p:spTree>
    <p:extLst>
      <p:ext uri="{BB962C8B-B14F-4D97-AF65-F5344CB8AC3E}">
        <p14:creationId xmlns:p14="http://schemas.microsoft.com/office/powerpoint/2010/main" val="1161914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6D0DE-D0D3-40E1-962A-42760041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736768-E7FD-4F44-B990-6B97F5D9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2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Introduzione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Oltre il giardino è un e-commerce rivolto ad un pubblico di utenti con la passione del giardinaggio e dell’agricoltura. </a:t>
            </a:r>
          </a:p>
          <a:p>
            <a:r>
              <a:rPr lang="it-IT" sz="2800" dirty="0"/>
              <a:t>La realizzazione del sito vede la collaborazione di due studentesse: </a:t>
            </a:r>
          </a:p>
          <a:p>
            <a:r>
              <a:rPr lang="it-IT" sz="2800" dirty="0"/>
              <a:t>- Alessia Crispo, matricola 0512103853</a:t>
            </a:r>
          </a:p>
          <a:p>
            <a:r>
              <a:rPr lang="it-IT" sz="2800" dirty="0"/>
              <a:t>- Luisa Cauteruccio, matricola 0512103478</a:t>
            </a:r>
          </a:p>
        </p:txBody>
      </p:sp>
    </p:spTree>
    <p:extLst>
      <p:ext uri="{BB962C8B-B14F-4D97-AF65-F5344CB8AC3E}">
        <p14:creationId xmlns:p14="http://schemas.microsoft.com/office/powerpoint/2010/main" val="252630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DC89CF-3329-450B-BD1B-7A2F24BE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Dal giardinaggio all’agricoltura</a:t>
            </a:r>
          </a:p>
        </p:txBody>
      </p:sp>
      <p:pic>
        <p:nvPicPr>
          <p:cNvPr id="5" name="Picture 4" descr="Sezione di radici e piante giovani">
            <a:extLst>
              <a:ext uri="{FF2B5EF4-FFF2-40B4-BE49-F238E27FC236}">
                <a16:creationId xmlns:a16="http://schemas.microsoft.com/office/drawing/2014/main" id="{A3D60E5B-2B96-46F7-9A4F-288622B79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11" r="436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1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Obiettivo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200" dirty="0"/>
              <a:t>La presente proposta progettuale nasce per rispondere all’esigenza di un cliente privato e di    un’azienda di avere a disposizione una piattaforma centralizzata per il commercio di prodotti e strumenti volti alla coltivazione e alla cura delle piante.</a:t>
            </a:r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720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Utenti 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3200" dirty="0"/>
              <a:t>Oltre all’utente finale, che potrà usufruire dei servizi messi a disposizione sul nostro sistema, abbiamo previsto anche la figura di un amministratore che avrà servizi e responsabilità maggiori dell’utente.</a:t>
            </a:r>
          </a:p>
          <a:p>
            <a:r>
              <a:rPr lang="it-IT" sz="3200" dirty="0"/>
              <a:t>Inoltre a prescindere dal tipo di utente, prima di poter usufruire di qualsiasi servizio bisogna autenticarsi tramite email e password. </a:t>
            </a:r>
          </a:p>
        </p:txBody>
      </p:sp>
    </p:spTree>
    <p:extLst>
      <p:ext uri="{BB962C8B-B14F-4D97-AF65-F5344CB8AC3E}">
        <p14:creationId xmlns:p14="http://schemas.microsoft.com/office/powerpoint/2010/main" val="314906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B31B7BB-EDDA-48EE-8FDA-84B3AD85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 sz="6000" dirty="0"/>
              <a:t>Prodotti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46C1AB3-AC8A-41BB-80A4-FFA1ACA6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2"/>
            <a:ext cx="5983606" cy="4168612"/>
          </a:xfrm>
        </p:spPr>
        <p:txBody>
          <a:bodyPr>
            <a:noAutofit/>
          </a:bodyPr>
          <a:lstStyle/>
          <a:p>
            <a:r>
              <a:rPr lang="it-IT" sz="2600" dirty="0"/>
              <a:t>I prodotti proposti sul nostro e-commerce sono di tre tipologie: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giardinaggio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agricoltura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cura delle piante</a:t>
            </a:r>
          </a:p>
          <a:p>
            <a:endParaRPr lang="it-IT" sz="2600" dirty="0"/>
          </a:p>
        </p:txBody>
      </p:sp>
      <p:pic>
        <p:nvPicPr>
          <p:cNvPr id="11" name="Picture 4" descr="Pesche su un albero">
            <a:extLst>
              <a:ext uri="{FF2B5EF4-FFF2-40B4-BE49-F238E27FC236}">
                <a16:creationId xmlns:a16="http://schemas.microsoft.com/office/drawing/2014/main" id="{F9687A7A-8A31-4251-8974-97A0B901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3" r="6830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F6EFD-55D3-4F69-B161-BC4F61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4FE87C-527A-41A5-8816-9C8324B2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Gli utenti hanno a disposizione un catalogo che potranno visualizzare e sfogliare in qualsiasi momento. Da esso sarà possibile aggiungere un prodotto al carrello, dal quale poi successivamente si potrà procedere con l’acquisto, con il pagamento del rispettivo importo. </a:t>
            </a:r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91870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ante grasse in miniatura">
            <a:extLst>
              <a:ext uri="{FF2B5EF4-FFF2-40B4-BE49-F238E27FC236}">
                <a16:creationId xmlns:a16="http://schemas.microsoft.com/office/drawing/2014/main" id="{6850A69E-341C-4A65-90AA-BCE89284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7" r="32453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488608C3-7CD8-4D47-88E8-878642D001D8}"/>
              </a:ext>
            </a:extLst>
          </p:cNvPr>
          <p:cNvSpPr txBox="1">
            <a:spLocks/>
          </p:cNvSpPr>
          <p:nvPr/>
        </p:nvSpPr>
        <p:spPr>
          <a:xfrm>
            <a:off x="5172072" y="286603"/>
            <a:ext cx="59836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Funzionalità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040817D-DA5E-4C17-BD3F-0377E09EBFB2}"/>
              </a:ext>
            </a:extLst>
          </p:cNvPr>
          <p:cNvSpPr txBox="1">
            <a:spLocks/>
          </p:cNvSpPr>
          <p:nvPr/>
        </p:nvSpPr>
        <p:spPr>
          <a:xfrm>
            <a:off x="5172072" y="2260601"/>
            <a:ext cx="6136008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Le funzionalità del sistema nello specifico sono: 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Registrazione nuovo utente mediante email e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Catalogo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Carrello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Procedi all’ordine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 Gestione amministratore</a:t>
            </a:r>
          </a:p>
          <a:p>
            <a:r>
              <a:rPr lang="it-IT" sz="2800" dirty="0"/>
              <a:t>Ne parleremo nel dettagli successivamente.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276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42E9D-2ED8-4BBD-B4BD-23508ECE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Analisi dei siti esistenti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A4746-FB63-42FF-992E-CDA974C4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seguente piattaforma si propone sul mercato in seguito ad un’analisi di siti esistenti ai quali si ispira.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 sono un esempio: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Peragashop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sz="18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https://www.peragashop.com/giardinaggio</a:t>
            </a:r>
            <a:endParaRPr lang="it-IT" sz="1800" b="0" i="0" u="sng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Agricolashop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sz="18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https://www.agricolashop.it/</a:t>
            </a:r>
            <a:endParaRPr lang="it-IT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Ribimex  </a:t>
            </a:r>
            <a:r>
              <a:rPr lang="it-IT" sz="18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https://www.ribimex.it/</a:t>
            </a:r>
            <a:r>
              <a:rPr lang="it-IT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4948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3324"/>
      </a:dk2>
      <a:lt2>
        <a:srgbClr val="E8E2E8"/>
      </a:lt2>
      <a:accent1>
        <a:srgbClr val="21BA22"/>
      </a:accent1>
      <a:accent2>
        <a:srgbClr val="57B614"/>
      </a:accent2>
      <a:accent3>
        <a:srgbClr val="92AA1E"/>
      </a:accent3>
      <a:accent4>
        <a:srgbClr val="C79B16"/>
      </a:accent4>
      <a:accent5>
        <a:srgbClr val="E76929"/>
      </a:accent5>
      <a:accent6>
        <a:srgbClr val="D51726"/>
      </a:accent6>
      <a:hlink>
        <a:srgbClr val="AE743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786</Words>
  <Application>Microsoft Office PowerPoint</Application>
  <PresentationFormat>Widescreen</PresentationFormat>
  <Paragraphs>85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Univers</vt:lpstr>
      <vt:lpstr>Univers Condensed</vt:lpstr>
      <vt:lpstr>Wingdings</vt:lpstr>
      <vt:lpstr>RetrospectVTI</vt:lpstr>
      <vt:lpstr>Oltre il Giardino</vt:lpstr>
      <vt:lpstr>Introduzione </vt:lpstr>
      <vt:lpstr>Dal giardinaggio all’agricoltura</vt:lpstr>
      <vt:lpstr>Obiettivo </vt:lpstr>
      <vt:lpstr>Utenti  </vt:lpstr>
      <vt:lpstr>Prodotti</vt:lpstr>
      <vt:lpstr>Funzionalità</vt:lpstr>
      <vt:lpstr>Presentazione standard di PowerPoint</vt:lpstr>
      <vt:lpstr>Analisi dei siti esistenti</vt:lpstr>
      <vt:lpstr>Peragashop</vt:lpstr>
      <vt:lpstr>Agricolashop</vt:lpstr>
      <vt:lpstr>Ribimex</vt:lpstr>
      <vt:lpstr>Soluzione Proposta-Oltre il giardino</vt:lpstr>
      <vt:lpstr>Soluzione proposta</vt:lpstr>
      <vt:lpstr>Soluzione proposta</vt:lpstr>
      <vt:lpstr>Diagramma Navigazionale</vt:lpstr>
      <vt:lpstr>Mappa Dei Contenuti</vt:lpstr>
      <vt:lpstr>Database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Oltre il Giardino</dc:title>
  <dc:creator>Alessia Crispo</dc:creator>
  <cp:lastModifiedBy>Luisa Cauteruccio</cp:lastModifiedBy>
  <cp:revision>19</cp:revision>
  <dcterms:created xsi:type="dcterms:W3CDTF">2021-02-18T14:09:30Z</dcterms:created>
  <dcterms:modified xsi:type="dcterms:W3CDTF">2021-02-18T17:36:51Z</dcterms:modified>
</cp:coreProperties>
</file>